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9.png" Type="http://schemas.openxmlformats.org/officeDocument/2006/relationships/image"/><Relationship Id="rId5" Target="../media/image3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42786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83823" y="-2109884"/>
            <a:ext cx="5875777" cy="5138691"/>
          </a:xfrm>
          <a:custGeom>
            <a:avLst/>
            <a:gdLst/>
            <a:ahLst/>
            <a:cxnLst/>
            <a:rect r="r" b="b" t="t" l="l"/>
            <a:pathLst>
              <a:path h="5138691" w="5875777">
                <a:moveTo>
                  <a:pt x="0" y="0"/>
                </a:moveTo>
                <a:lnTo>
                  <a:pt x="5875777" y="0"/>
                </a:lnTo>
                <a:lnTo>
                  <a:pt x="5875777" y="5138691"/>
                </a:lnTo>
                <a:lnTo>
                  <a:pt x="0" y="513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8064" y="6497858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Igor Braga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7808" y="4463168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9495" y="3343132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PROJETO FINAL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09753" y="726672"/>
            <a:ext cx="2157465" cy="1846218"/>
          </a:xfrm>
          <a:custGeom>
            <a:avLst/>
            <a:gdLst/>
            <a:ahLst/>
            <a:cxnLst/>
            <a:rect r="r" b="b" t="t" l="l"/>
            <a:pathLst>
              <a:path h="1846218" w="2157465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43294" y="8285608"/>
            <a:ext cx="1689859" cy="2476851"/>
          </a:xfrm>
          <a:custGeom>
            <a:avLst/>
            <a:gdLst/>
            <a:ahLst/>
            <a:cxnLst/>
            <a:rect r="r" b="b" t="t" l="l"/>
            <a:pathLst>
              <a:path h="2476851" w="1689859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49202" y="8285608"/>
            <a:ext cx="2204284" cy="1686217"/>
          </a:xfrm>
          <a:custGeom>
            <a:avLst/>
            <a:gdLst/>
            <a:ahLst/>
            <a:cxnLst/>
            <a:rect r="r" b="b" t="t" l="l"/>
            <a:pathLst>
              <a:path h="1686217" w="2204284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13258" y="650282"/>
            <a:ext cx="2285731" cy="1998998"/>
          </a:xfrm>
          <a:custGeom>
            <a:avLst/>
            <a:gdLst/>
            <a:ahLst/>
            <a:cxnLst/>
            <a:rect r="r" b="b" t="t" l="l"/>
            <a:pathLst>
              <a:path h="1998998" w="2285731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753" y="7620331"/>
            <a:ext cx="2154120" cy="2172969"/>
          </a:xfrm>
          <a:custGeom>
            <a:avLst/>
            <a:gdLst/>
            <a:ahLst/>
            <a:cxnLst/>
            <a:rect r="r" b="b" t="t" l="l"/>
            <a:pathLst>
              <a:path h="2172969" w="2154120">
                <a:moveTo>
                  <a:pt x="0" y="0"/>
                </a:moveTo>
                <a:lnTo>
                  <a:pt x="2154120" y="0"/>
                </a:lnTo>
                <a:lnTo>
                  <a:pt x="2154120" y="2172968"/>
                </a:lnTo>
                <a:lnTo>
                  <a:pt x="0" y="2172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67218" y="2649280"/>
            <a:ext cx="1740229" cy="1863288"/>
          </a:xfrm>
          <a:custGeom>
            <a:avLst/>
            <a:gdLst/>
            <a:ahLst/>
            <a:cxnLst/>
            <a:rect r="r" b="b" t="t" l="l"/>
            <a:pathLst>
              <a:path h="1863288" w="1740229">
                <a:moveTo>
                  <a:pt x="0" y="0"/>
                </a:moveTo>
                <a:lnTo>
                  <a:pt x="1740229" y="0"/>
                </a:lnTo>
                <a:lnTo>
                  <a:pt x="1740229" y="1863287"/>
                </a:lnTo>
                <a:lnTo>
                  <a:pt x="0" y="1863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95811" y="8706815"/>
            <a:ext cx="1932020" cy="843804"/>
          </a:xfrm>
          <a:custGeom>
            <a:avLst/>
            <a:gdLst/>
            <a:ahLst/>
            <a:cxnLst/>
            <a:rect r="r" b="b" t="t" l="l"/>
            <a:pathLst>
              <a:path h="843804" w="1932020">
                <a:moveTo>
                  <a:pt x="0" y="0"/>
                </a:moveTo>
                <a:lnTo>
                  <a:pt x="1932020" y="0"/>
                </a:lnTo>
                <a:lnTo>
                  <a:pt x="1932020" y="843804"/>
                </a:lnTo>
                <a:lnTo>
                  <a:pt x="0" y="843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37332" y="5513999"/>
            <a:ext cx="1479632" cy="1619140"/>
          </a:xfrm>
          <a:custGeom>
            <a:avLst/>
            <a:gdLst/>
            <a:ahLst/>
            <a:cxnLst/>
            <a:rect r="r" b="b" t="t" l="l"/>
            <a:pathLst>
              <a:path h="1619140" w="1479632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65985" y="3379311"/>
            <a:ext cx="8556030" cy="323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11244">
                <a:solidFill>
                  <a:srgbClr val="6866E1"/>
                </a:solidFill>
                <a:latin typeface="Computer Says No"/>
              </a:rPr>
              <a:t>FIM</a:t>
            </a:r>
          </a:p>
          <a:p>
            <a:pPr algn="ctr">
              <a:lnSpc>
                <a:spcPts val="8096"/>
              </a:lnSpc>
            </a:pPr>
          </a:p>
          <a:p>
            <a:pPr algn="ctr" marL="0" indent="0" lvl="0">
              <a:lnSpc>
                <a:spcPts val="8096"/>
              </a:lnSpc>
              <a:spcBef>
                <a:spcPct val="0"/>
              </a:spcBef>
            </a:pPr>
            <a:r>
              <a:rPr lang="en-US" sz="11244">
                <a:solidFill>
                  <a:srgbClr val="6866E1"/>
                </a:solidFill>
                <a:latin typeface="Computer Says No"/>
              </a:rPr>
              <a:t>OBRIGADO!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239377" y="6323569"/>
            <a:ext cx="1216746" cy="1023366"/>
          </a:xfrm>
          <a:custGeom>
            <a:avLst/>
            <a:gdLst/>
            <a:ahLst/>
            <a:cxnLst/>
            <a:rect r="r" b="b" t="t" l="l"/>
            <a:pathLst>
              <a:path h="1023366" w="1216746">
                <a:moveTo>
                  <a:pt x="0" y="0"/>
                </a:moveTo>
                <a:lnTo>
                  <a:pt x="1216746" y="0"/>
                </a:lnTo>
                <a:lnTo>
                  <a:pt x="1216746" y="1023365"/>
                </a:lnTo>
                <a:lnTo>
                  <a:pt x="0" y="1023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6774" y="3180271"/>
            <a:ext cx="916038" cy="2075301"/>
          </a:xfrm>
          <a:custGeom>
            <a:avLst/>
            <a:gdLst/>
            <a:ahLst/>
            <a:cxnLst/>
            <a:rect r="r" b="b" t="t" l="l"/>
            <a:pathLst>
              <a:path h="2075301" w="916038">
                <a:moveTo>
                  <a:pt x="0" y="0"/>
                </a:moveTo>
                <a:lnTo>
                  <a:pt x="916039" y="0"/>
                </a:lnTo>
                <a:lnTo>
                  <a:pt x="916039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4296" y="723232"/>
            <a:ext cx="5588810" cy="6115755"/>
          </a:xfrm>
          <a:custGeom>
            <a:avLst/>
            <a:gdLst/>
            <a:ahLst/>
            <a:cxnLst/>
            <a:rect r="r" b="b" t="t" l="l"/>
            <a:pathLst>
              <a:path h="6115755" w="5588810">
                <a:moveTo>
                  <a:pt x="0" y="0"/>
                </a:moveTo>
                <a:lnTo>
                  <a:pt x="5588810" y="0"/>
                </a:lnTo>
                <a:lnTo>
                  <a:pt x="5588810" y="6115755"/>
                </a:lnTo>
                <a:lnTo>
                  <a:pt x="0" y="611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306770"/>
            <a:ext cx="16230600" cy="1803400"/>
          </a:xfrm>
          <a:custGeom>
            <a:avLst/>
            <a:gdLst/>
            <a:ahLst/>
            <a:cxnLst/>
            <a:rect r="r" b="b" t="t" l="l"/>
            <a:pathLst>
              <a:path h="1803400" w="16230600">
                <a:moveTo>
                  <a:pt x="0" y="0"/>
                </a:moveTo>
                <a:lnTo>
                  <a:pt x="16230600" y="0"/>
                </a:lnTo>
                <a:lnTo>
                  <a:pt x="16230600" y="1803400"/>
                </a:lnTo>
                <a:lnTo>
                  <a:pt x="0" y="180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49734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PASSOS INICIAIS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92161"/>
            <a:ext cx="6920791" cy="394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"/>
              </a:rPr>
              <a:t>Inicialmente, para os passos finais, foi criada a classe que havia sido comentada anteriormente para melhor resultado do treinamento de máquina.</a:t>
            </a:r>
          </a:p>
          <a:p>
            <a:pPr algn="just">
              <a:lnSpc>
                <a:spcPts val="3483"/>
              </a:lnSpc>
            </a:pPr>
          </a:p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"/>
              </a:rPr>
              <a:t>A “Desvalorização” visa  entregar o quão o veículo desvalorizou do ano de lançamento até o último ano de registro (2022).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6766" y="2975089"/>
            <a:ext cx="9591403" cy="2316620"/>
          </a:xfrm>
          <a:custGeom>
            <a:avLst/>
            <a:gdLst/>
            <a:ahLst/>
            <a:cxnLst/>
            <a:rect r="r" b="b" t="t" l="l"/>
            <a:pathLst>
              <a:path h="2316620" w="9591403">
                <a:moveTo>
                  <a:pt x="0" y="0"/>
                </a:moveTo>
                <a:lnTo>
                  <a:pt x="9591403" y="0"/>
                </a:lnTo>
                <a:lnTo>
                  <a:pt x="9591403" y="2316620"/>
                </a:lnTo>
                <a:lnTo>
                  <a:pt x="0" y="231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929884"/>
            <a:ext cx="8905870" cy="3433931"/>
          </a:xfrm>
          <a:custGeom>
            <a:avLst/>
            <a:gdLst/>
            <a:ahLst/>
            <a:cxnLst/>
            <a:rect r="r" b="b" t="t" l="l"/>
            <a:pathLst>
              <a:path h="3433931" w="8905870">
                <a:moveTo>
                  <a:pt x="0" y="0"/>
                </a:moveTo>
                <a:lnTo>
                  <a:pt x="8905870" y="0"/>
                </a:lnTo>
                <a:lnTo>
                  <a:pt x="8905870" y="3433932"/>
                </a:lnTo>
                <a:lnTo>
                  <a:pt x="0" y="343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96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PASSOS INICIAIS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22024"/>
            <a:ext cx="6920791" cy="175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"/>
              </a:rPr>
              <a:t>Com a criação da classe para futura separação por vetores, os dados de veículos classificados foram armazenados (nova coluna de dados)  no dataset.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3718" y="6297325"/>
            <a:ext cx="6920791" cy="263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Assim, o dataset possui agora uma nova classe de acordo com o limiar dado no código. O teste foi feito em uma classificação exemplo: acima de 20% de desvalorização é considerado “Alta desvalorização”.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6767" y="3531404"/>
            <a:ext cx="9550875" cy="1118237"/>
          </a:xfrm>
          <a:custGeom>
            <a:avLst/>
            <a:gdLst/>
            <a:ahLst/>
            <a:cxnLst/>
            <a:rect r="r" b="b" t="t" l="l"/>
            <a:pathLst>
              <a:path h="1118237" w="9550875">
                <a:moveTo>
                  <a:pt x="0" y="0"/>
                </a:moveTo>
                <a:lnTo>
                  <a:pt x="9550875" y="0"/>
                </a:lnTo>
                <a:lnTo>
                  <a:pt x="9550875" y="1118237"/>
                </a:lnTo>
                <a:lnTo>
                  <a:pt x="0" y="1118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8380" y="6171228"/>
            <a:ext cx="9430568" cy="2951245"/>
          </a:xfrm>
          <a:custGeom>
            <a:avLst/>
            <a:gdLst/>
            <a:ahLst/>
            <a:cxnLst/>
            <a:rect r="r" b="b" t="t" l="l"/>
            <a:pathLst>
              <a:path h="2951245" w="9430568">
                <a:moveTo>
                  <a:pt x="0" y="0"/>
                </a:moveTo>
                <a:lnTo>
                  <a:pt x="9430569" y="0"/>
                </a:lnTo>
                <a:lnTo>
                  <a:pt x="9430569" y="2951244"/>
                </a:lnTo>
                <a:lnTo>
                  <a:pt x="0" y="295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SVM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22024"/>
            <a:ext cx="6920791" cy="175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De acordo com o método de aprendizagem proposto (Support Vector Machine), os dados foram preparados em recursos de entrada e de saída.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0831" y="6516400"/>
            <a:ext cx="6920791" cy="21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Os dados são separados em TESTE/TREINAMENTO, houve uma padronização de recursos e foi definido um hiperplano linear. 80% foi para treinamento e 20% para teste.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3315" y="2652933"/>
            <a:ext cx="7740591" cy="2636288"/>
          </a:xfrm>
          <a:custGeom>
            <a:avLst/>
            <a:gdLst/>
            <a:ahLst/>
            <a:cxnLst/>
            <a:rect r="r" b="b" t="t" l="l"/>
            <a:pathLst>
              <a:path h="2636288" w="7740591">
                <a:moveTo>
                  <a:pt x="0" y="0"/>
                </a:moveTo>
                <a:lnTo>
                  <a:pt x="7740591" y="0"/>
                </a:lnTo>
                <a:lnTo>
                  <a:pt x="7740591" y="2636288"/>
                </a:lnTo>
                <a:lnTo>
                  <a:pt x="0" y="263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SVM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4832" y="3278777"/>
            <a:ext cx="6920791" cy="13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Nesta etapa, a previsão dos resultados para o SVM é imposta e a avaliação do método também é escrita.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3994" y="5536871"/>
            <a:ext cx="16230600" cy="400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Onde: </a:t>
            </a:r>
          </a:p>
          <a:p>
            <a:pPr algn="just">
              <a:lnSpc>
                <a:spcPts val="3483"/>
              </a:lnSpc>
            </a:pPr>
          </a:p>
          <a:p>
            <a:pPr algn="just" marL="537196" indent="-268598" lvl="1">
              <a:lnSpc>
                <a:spcPts val="3483"/>
              </a:lnSpc>
              <a:buFont typeface="Arial"/>
              <a:buChar char="•"/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Precisão: é a proporção de instâncias relevantes entre as instâncias recuperadas pelo modelo.</a:t>
            </a:r>
          </a:p>
          <a:p>
            <a:pPr algn="just">
              <a:lnSpc>
                <a:spcPts val="3483"/>
              </a:lnSpc>
            </a:pPr>
          </a:p>
          <a:p>
            <a:pPr algn="just" marL="537196" indent="-268598" lvl="1">
              <a:lnSpc>
                <a:spcPts val="3483"/>
              </a:lnSpc>
              <a:buFont typeface="Arial"/>
              <a:buChar char="•"/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Recall: é a proporção de instâncias relevantes que foram recuperadas pelo modelo.</a:t>
            </a:r>
          </a:p>
          <a:p>
            <a:pPr algn="just">
              <a:lnSpc>
                <a:spcPts val="3483"/>
              </a:lnSpc>
            </a:pPr>
          </a:p>
          <a:p>
            <a:pPr algn="just" marL="537196" indent="-268598" lvl="1">
              <a:lnSpc>
                <a:spcPts val="3483"/>
              </a:lnSpc>
              <a:buFont typeface="Arial"/>
              <a:buChar char="•"/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F1-Score: é a média harmônica entre precisão e revocação.</a:t>
            </a:r>
          </a:p>
          <a:p>
            <a:pPr algn="just">
              <a:lnSpc>
                <a:spcPts val="3483"/>
              </a:lnSpc>
            </a:pPr>
          </a:p>
          <a:p>
            <a:pPr algn="just" marL="537196" indent="-268598" lvl="1">
              <a:lnSpc>
                <a:spcPts val="3483"/>
              </a:lnSpc>
              <a:buFont typeface="Arial"/>
              <a:buChar char="•"/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Acurácia: é a proporção de instâncias corretamente classificadas.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9875" y="4415727"/>
            <a:ext cx="10048249" cy="3181214"/>
          </a:xfrm>
          <a:custGeom>
            <a:avLst/>
            <a:gdLst/>
            <a:ahLst/>
            <a:cxnLst/>
            <a:rect r="r" b="b" t="t" l="l"/>
            <a:pathLst>
              <a:path h="3181214" w="10048249">
                <a:moveTo>
                  <a:pt x="0" y="0"/>
                </a:moveTo>
                <a:lnTo>
                  <a:pt x="10048250" y="0"/>
                </a:lnTo>
                <a:lnTo>
                  <a:pt x="10048250" y="3181214"/>
                </a:lnTo>
                <a:lnTo>
                  <a:pt x="0" y="3181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14192" y="3280180"/>
            <a:ext cx="12059616" cy="4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Após algumas horas, o terminal printou os resultados que se resumiam em: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4731455"/>
            <a:ext cx="3548783" cy="3082161"/>
          </a:xfrm>
          <a:custGeom>
            <a:avLst/>
            <a:gdLst/>
            <a:ahLst/>
            <a:cxnLst/>
            <a:rect r="r" b="b" t="t" l="l"/>
            <a:pathLst>
              <a:path h="3082161" w="3548783">
                <a:moveTo>
                  <a:pt x="0" y="0"/>
                </a:moveTo>
                <a:lnTo>
                  <a:pt x="3548783" y="0"/>
                </a:lnTo>
                <a:lnTo>
                  <a:pt x="3548783" y="3082161"/>
                </a:lnTo>
                <a:lnTo>
                  <a:pt x="0" y="3082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55256" y="4415727"/>
            <a:ext cx="3192535" cy="3181214"/>
          </a:xfrm>
          <a:custGeom>
            <a:avLst/>
            <a:gdLst/>
            <a:ahLst/>
            <a:cxnLst/>
            <a:rect r="r" b="b" t="t" l="l"/>
            <a:pathLst>
              <a:path h="3181214" w="3192535">
                <a:moveTo>
                  <a:pt x="0" y="0"/>
                </a:moveTo>
                <a:lnTo>
                  <a:pt x="3192535" y="0"/>
                </a:lnTo>
                <a:lnTo>
                  <a:pt x="3192535" y="3181214"/>
                </a:lnTo>
                <a:lnTo>
                  <a:pt x="0" y="318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9875" y="6077086"/>
            <a:ext cx="10048249" cy="3181214"/>
          </a:xfrm>
          <a:custGeom>
            <a:avLst/>
            <a:gdLst/>
            <a:ahLst/>
            <a:cxnLst/>
            <a:rect r="r" b="b" t="t" l="l"/>
            <a:pathLst>
              <a:path h="3181214" w="10048249">
                <a:moveTo>
                  <a:pt x="0" y="0"/>
                </a:moveTo>
                <a:lnTo>
                  <a:pt x="10048250" y="0"/>
                </a:lnTo>
                <a:lnTo>
                  <a:pt x="10048250" y="3181214"/>
                </a:lnTo>
                <a:lnTo>
                  <a:pt x="0" y="3181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80180"/>
            <a:ext cx="16230600" cy="13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O fato curioso é que o método classifica bem os veículos para “Alta Desvalorização” com Acurácia de 88%. Já os veículos de baixa desvalorização, tem acurácia de 0%, ou seja,  o programa não é capaz de classificar um veículo com baixa desvalorização.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3518" y="3086100"/>
            <a:ext cx="4736460" cy="4114800"/>
          </a:xfrm>
          <a:custGeom>
            <a:avLst/>
            <a:gdLst/>
            <a:ahLst/>
            <a:cxnLst/>
            <a:rect r="r" b="b" t="t" l="l"/>
            <a:pathLst>
              <a:path h="4114800" w="4736460">
                <a:moveTo>
                  <a:pt x="0" y="0"/>
                </a:moveTo>
                <a:lnTo>
                  <a:pt x="4736460" y="0"/>
                </a:lnTo>
                <a:lnTo>
                  <a:pt x="47364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20136"/>
            <a:ext cx="12064818" cy="408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ENTÃO A IA AFIRMA QUE  TODO CARRO TEM ALTA DESVALORIZAÇÃO?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110" y="-755337"/>
            <a:ext cx="3534981" cy="3091536"/>
          </a:xfrm>
          <a:custGeom>
            <a:avLst/>
            <a:gdLst/>
            <a:ahLst/>
            <a:cxnLst/>
            <a:rect r="r" b="b" t="t" l="l"/>
            <a:pathLst>
              <a:path h="3091536" w="3534981">
                <a:moveTo>
                  <a:pt x="0" y="0"/>
                </a:moveTo>
                <a:lnTo>
                  <a:pt x="3534981" y="0"/>
                </a:lnTo>
                <a:lnTo>
                  <a:pt x="3534981" y="3091536"/>
                </a:lnTo>
                <a:lnTo>
                  <a:pt x="0" y="309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5716" y="5143500"/>
            <a:ext cx="9736569" cy="905727"/>
          </a:xfrm>
          <a:custGeom>
            <a:avLst/>
            <a:gdLst/>
            <a:ahLst/>
            <a:cxnLst/>
            <a:rect r="r" b="b" t="t" l="l"/>
            <a:pathLst>
              <a:path h="905727" w="9736569">
                <a:moveTo>
                  <a:pt x="0" y="0"/>
                </a:moveTo>
                <a:lnTo>
                  <a:pt x="9736568" y="0"/>
                </a:lnTo>
                <a:lnTo>
                  <a:pt x="9736568" y="905727"/>
                </a:lnTo>
                <a:lnTo>
                  <a:pt x="0" y="905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4390" y="1143831"/>
            <a:ext cx="8599221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80180"/>
            <a:ext cx="16230600" cy="13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De acordo com a análise feita no programa como um todo, a proporção de instâncias utilizadas no treinamento pode ser desbalanceada. Rodando uma contagem dessas instâncias utilizadas, foi obtido: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92202"/>
            <a:ext cx="16230600" cy="4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Isso pode ser uma das causas da falha do programa em classificar veículos de “Baixa Desvalorização”.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8380" y="7910078"/>
            <a:ext cx="16230600" cy="87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Poppins Light"/>
              </a:rPr>
              <a:t>Outra causa pode ser o limiar de decisão escolhido (20%) para a divisão de classificação na classe “Desvalorização”.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DAF1RpNBJBE</dc:identifier>
  <dcterms:modified xsi:type="dcterms:W3CDTF">2011-08-01T06:04:30Z</dcterms:modified>
  <cp:revision>1</cp:revision>
  <dc:title>project</dc:title>
</cp:coreProperties>
</file>